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0" Type="http://schemas.openxmlformats.org/officeDocument/2006/relationships/slide" Target="slides/slide5.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6f7592b1f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6f7592b1f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6f7592b1f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6f7592b1f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6f7592b1f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6f7592b1f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222222"/>
                </a:solidFill>
              </a:rPr>
              <a:t>Create experiences for college/university students to explore their passion for nature, physical activity, and mental challenge. </a:t>
            </a:r>
            <a:endParaRPr>
              <a:solidFill>
                <a:srgbClr val="222222"/>
              </a:solidFill>
            </a:endParaRPr>
          </a:p>
          <a:p>
            <a:pPr indent="0" lvl="0" marL="0" rtl="0" algn="l">
              <a:lnSpc>
                <a:spcPct val="115000"/>
              </a:lnSpc>
              <a:spcBef>
                <a:spcPts val="0"/>
              </a:spcBef>
              <a:spcAft>
                <a:spcPts val="0"/>
              </a:spcAft>
              <a:buClr>
                <a:schemeClr val="dk1"/>
              </a:buClr>
              <a:buSzPts val="1100"/>
              <a:buFont typeface="Arial"/>
              <a:buNone/>
            </a:pPr>
            <a:r>
              <a:rPr lang="en">
                <a:solidFill>
                  <a:srgbClr val="222222"/>
                </a:solidFill>
              </a:rPr>
              <a:t>Build confident, resilient people through recreational and competitive sport of navigation(sport of orienteering) events, coaching, training, and social opportunities in a fun, respectful, safe and environmentally friendly manner.</a:t>
            </a:r>
            <a:endParaRPr>
              <a:solidFill>
                <a:srgbClr val="222222"/>
              </a:solidFill>
            </a:endParaRPr>
          </a:p>
          <a:p>
            <a:pPr indent="0" lvl="0" marL="0" rtl="0" algn="l">
              <a:lnSpc>
                <a:spcPct val="115000"/>
              </a:lnSpc>
              <a:spcBef>
                <a:spcPts val="0"/>
              </a:spcBef>
              <a:spcAft>
                <a:spcPts val="0"/>
              </a:spcAft>
              <a:buClr>
                <a:schemeClr val="dk1"/>
              </a:buClr>
              <a:buSzPts val="1100"/>
              <a:buFont typeface="Arial"/>
              <a:buNone/>
            </a:pPr>
            <a:r>
              <a:rPr lang="en">
                <a:solidFill>
                  <a:srgbClr val="222222"/>
                </a:solidFill>
              </a:rPr>
              <a:t>1. We have a gap in the young adults age group participation in the orienteering sport in Calgary. (Actually the first step would be to analyze how large the gap is and confirm this statement based on our data).</a:t>
            </a:r>
            <a:endParaRPr>
              <a:solidFill>
                <a:srgbClr val="222222"/>
              </a:solidFill>
            </a:endParaRPr>
          </a:p>
          <a:p>
            <a:pPr indent="0" lvl="0" marL="0" rtl="0" algn="l">
              <a:lnSpc>
                <a:spcPct val="115000"/>
              </a:lnSpc>
              <a:spcBef>
                <a:spcPts val="0"/>
              </a:spcBef>
              <a:spcAft>
                <a:spcPts val="0"/>
              </a:spcAft>
              <a:buClr>
                <a:schemeClr val="dk1"/>
              </a:buClr>
              <a:buSzPts val="1100"/>
              <a:buFont typeface="Arial"/>
              <a:buNone/>
            </a:pPr>
            <a:r>
              <a:rPr lang="en">
                <a:solidFill>
                  <a:srgbClr val="222222"/>
                </a:solidFill>
              </a:rPr>
              <a:t>2. Our hypothesis is that students of universities in Calgary do not have access to this sport. (I know it's pretty popular for students in Europe and Nordic countries, we can try to do a comparison for the data available for Calgary, Alberta and Canada overall).</a:t>
            </a:r>
            <a:endParaRPr>
              <a:solidFill>
                <a:srgbClr val="222222"/>
              </a:solidFill>
            </a:endParaRPr>
          </a:p>
          <a:p>
            <a:pPr indent="0" lvl="0" marL="0" rtl="0" algn="l">
              <a:lnSpc>
                <a:spcPct val="115000"/>
              </a:lnSpc>
              <a:spcBef>
                <a:spcPts val="0"/>
              </a:spcBef>
              <a:spcAft>
                <a:spcPts val="0"/>
              </a:spcAft>
              <a:buClr>
                <a:schemeClr val="dk1"/>
              </a:buClr>
              <a:buSzPts val="1100"/>
              <a:buFont typeface="Arial"/>
              <a:buNone/>
            </a:pPr>
            <a:r>
              <a:rPr lang="en">
                <a:solidFill>
                  <a:srgbClr val="222222"/>
                </a:solidFill>
              </a:rPr>
              <a:t>3. The opportunity is to find universities/colleges which may have a need for outdoor sport activities for students based on their data. And/or see how accessible are Calgary foothills wanderers orienteering club sport events/maps locations from the campuses for example using public transit data.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6f895955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6f895955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orienteeringcalgary.ca/"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title"/>
          </p:nvPr>
        </p:nvSpPr>
        <p:spPr>
          <a:xfrm>
            <a:off x="311700" y="445025"/>
            <a:ext cx="8520600" cy="851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650"/>
              <a:t>Sport of Navigation </a:t>
            </a:r>
            <a:endParaRPr sz="2650"/>
          </a:p>
          <a:p>
            <a:pPr indent="0" lvl="0" marL="0" rtl="0" algn="l">
              <a:spcBef>
                <a:spcPts val="0"/>
              </a:spcBef>
              <a:spcAft>
                <a:spcPts val="0"/>
              </a:spcAft>
              <a:buClr>
                <a:schemeClr val="dk1"/>
              </a:buClr>
              <a:buSzPct val="39285"/>
              <a:buFont typeface="Arial"/>
              <a:buNone/>
            </a:pPr>
            <a:r>
              <a:t/>
            </a:r>
            <a:endParaRPr/>
          </a:p>
          <a:p>
            <a:pPr indent="0" lvl="0" marL="0" rtl="0" algn="l">
              <a:spcBef>
                <a:spcPts val="0"/>
              </a:spcBef>
              <a:spcAft>
                <a:spcPts val="0"/>
              </a:spcAft>
              <a:buClr>
                <a:schemeClr val="dk1"/>
              </a:buClr>
              <a:buSzPct val="39285"/>
              <a:buFont typeface="Arial"/>
              <a:buNone/>
            </a:pPr>
            <a:r>
              <a:t/>
            </a:r>
            <a:endParaRPr/>
          </a:p>
          <a:p>
            <a:pPr indent="0" lvl="0" marL="0" rtl="0" algn="l">
              <a:spcBef>
                <a:spcPts val="0"/>
              </a:spcBef>
              <a:spcAft>
                <a:spcPts val="0"/>
              </a:spcAft>
              <a:buNone/>
            </a:pPr>
            <a:r>
              <a:t/>
            </a:r>
            <a:endParaRPr/>
          </a:p>
        </p:txBody>
      </p:sp>
      <p:sp>
        <p:nvSpPr>
          <p:cNvPr id="55" name="Google Shape;55;p13"/>
          <p:cNvSpPr txBox="1"/>
          <p:nvPr>
            <p:ph idx="1" type="body"/>
          </p:nvPr>
        </p:nvSpPr>
        <p:spPr>
          <a:xfrm>
            <a:off x="311700" y="1296425"/>
            <a:ext cx="8520600" cy="10881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events accessibility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via Calgary public transit </a:t>
            </a:r>
            <a:endParaRPr>
              <a:solidFill>
                <a:schemeClr val="dk1"/>
              </a:solidFill>
            </a:endParaRPr>
          </a:p>
          <a:p>
            <a:pPr indent="0" lvl="0" marL="0" rtl="0" algn="l">
              <a:lnSpc>
                <a:spcPct val="100000"/>
              </a:lnSpc>
              <a:spcBef>
                <a:spcPts val="0"/>
              </a:spcBef>
              <a:spcAft>
                <a:spcPts val="0"/>
              </a:spcAft>
              <a:buNone/>
            </a:pPr>
            <a:r>
              <a:rPr lang="en">
                <a:solidFill>
                  <a:schemeClr val="dk1"/>
                </a:solidFill>
              </a:rPr>
              <a:t>for college/university students</a:t>
            </a:r>
            <a:endParaRPr/>
          </a:p>
        </p:txBody>
      </p:sp>
      <p:pic>
        <p:nvPicPr>
          <p:cNvPr id="56" name="Google Shape;56;p13"/>
          <p:cNvPicPr preferRelativeResize="0"/>
          <p:nvPr/>
        </p:nvPicPr>
        <p:blipFill>
          <a:blip r:embed="rId3">
            <a:alphaModFix/>
          </a:blip>
          <a:stretch>
            <a:fillRect/>
          </a:stretch>
        </p:blipFill>
        <p:spPr>
          <a:xfrm>
            <a:off x="5791696" y="445025"/>
            <a:ext cx="3040599" cy="31217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Foothills Wanderers Orienteering Club </a:t>
            </a:r>
            <a:endParaRPr sz="2400"/>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was founded in 1977 and provides </a:t>
            </a:r>
            <a:r>
              <a:rPr b="1" lang="en">
                <a:solidFill>
                  <a:schemeClr val="dk1"/>
                </a:solidFill>
              </a:rPr>
              <a:t>navigation sport</a:t>
            </a:r>
            <a:r>
              <a:rPr lang="en">
                <a:solidFill>
                  <a:schemeClr val="dk1"/>
                </a:solidFill>
              </a:rPr>
              <a:t> events and training </a:t>
            </a:r>
            <a:endParaRPr>
              <a:solidFill>
                <a:schemeClr val="dk1"/>
              </a:solidFill>
            </a:endParaRPr>
          </a:p>
          <a:p>
            <a:pPr indent="0" lvl="0" marL="0" rtl="0" algn="l">
              <a:spcBef>
                <a:spcPts val="1200"/>
              </a:spcBef>
              <a:spcAft>
                <a:spcPts val="0"/>
              </a:spcAft>
              <a:buNone/>
            </a:pPr>
            <a:r>
              <a:rPr lang="en">
                <a:solidFill>
                  <a:schemeClr val="dk1"/>
                </a:solidFill>
              </a:rPr>
              <a:t>to people of all ages, identities, and abilities </a:t>
            </a:r>
            <a:endParaRPr>
              <a:solidFill>
                <a:schemeClr val="dk1"/>
              </a:solidFill>
            </a:endParaRPr>
          </a:p>
          <a:p>
            <a:pPr indent="0" lvl="0" marL="0" rtl="0" algn="l">
              <a:spcBef>
                <a:spcPts val="1200"/>
              </a:spcBef>
              <a:spcAft>
                <a:spcPts val="0"/>
              </a:spcAft>
              <a:buNone/>
            </a:pPr>
            <a:r>
              <a:rPr lang="en">
                <a:solidFill>
                  <a:schemeClr val="dk1"/>
                </a:solidFill>
              </a:rPr>
              <a:t>in Calgary and surrounding areas</a:t>
            </a:r>
            <a:endParaRPr>
              <a:solidFill>
                <a:schemeClr val="dk1"/>
              </a:solidFill>
            </a:endParaRPr>
          </a:p>
          <a:p>
            <a:pPr indent="0" lvl="0" marL="0" rtl="0" algn="l">
              <a:spcBef>
                <a:spcPts val="1200"/>
              </a:spcBef>
              <a:spcAft>
                <a:spcPts val="0"/>
              </a:spcAft>
              <a:buClr>
                <a:schemeClr val="dk1"/>
              </a:buClr>
              <a:buSzPts val="1100"/>
              <a:buFont typeface="Arial"/>
              <a:buNone/>
            </a:pPr>
            <a:r>
              <a:rPr lang="en" u="sng">
                <a:solidFill>
                  <a:schemeClr val="hlink"/>
                </a:solidFill>
                <a:hlinkClick r:id="rId3"/>
              </a:rPr>
              <a:t>https://orienteeringcalgary.ca/</a:t>
            </a:r>
            <a:r>
              <a:rPr lang="en">
                <a:solidFill>
                  <a:schemeClr val="dk1"/>
                </a:solidFill>
              </a:rPr>
              <a:t>.</a:t>
            </a:r>
            <a:endParaRPr>
              <a:solidFill>
                <a:schemeClr val="dk1"/>
              </a:solidFill>
            </a:endParaRPr>
          </a:p>
          <a:p>
            <a:pPr indent="0" lvl="0" marL="0" rtl="0" algn="l">
              <a:spcBef>
                <a:spcPts val="1200"/>
              </a:spcBef>
              <a:spcAft>
                <a:spcPts val="1200"/>
              </a:spcAft>
              <a:buNone/>
            </a:pPr>
            <a:r>
              <a:t/>
            </a:r>
            <a:endParaRPr>
              <a:solidFill>
                <a:schemeClr val="dk1"/>
              </a:solidFill>
            </a:endParaRPr>
          </a:p>
        </p:txBody>
      </p:sp>
      <p:pic>
        <p:nvPicPr>
          <p:cNvPr id="63" name="Google Shape;63;p14"/>
          <p:cNvPicPr preferRelativeResize="0"/>
          <p:nvPr/>
        </p:nvPicPr>
        <p:blipFill>
          <a:blip r:embed="rId4">
            <a:alphaModFix/>
          </a:blip>
          <a:stretch>
            <a:fillRect/>
          </a:stretch>
        </p:blipFill>
        <p:spPr>
          <a:xfrm>
            <a:off x="5333275" y="2495700"/>
            <a:ext cx="3499030" cy="20731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ctrTitle"/>
          </p:nvPr>
        </p:nvSpPr>
        <p:spPr>
          <a:xfrm>
            <a:off x="203500" y="0"/>
            <a:ext cx="8795100" cy="88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Datasets:</a:t>
            </a:r>
            <a:endParaRPr sz="2400"/>
          </a:p>
          <a:p>
            <a:pPr indent="0" lvl="0" marL="0" rtl="0" algn="l">
              <a:spcBef>
                <a:spcPts val="0"/>
              </a:spcBef>
              <a:spcAft>
                <a:spcPts val="0"/>
              </a:spcAft>
              <a:buNone/>
            </a:pPr>
            <a:r>
              <a:rPr lang="en" sz="1800"/>
              <a:t>1.</a:t>
            </a:r>
            <a:r>
              <a:rPr lang="en" sz="1800"/>
              <a:t>Universities+Public Transit 			2.Navigation Sport Events</a:t>
            </a:r>
            <a:endParaRPr sz="1800"/>
          </a:p>
        </p:txBody>
      </p:sp>
      <p:pic>
        <p:nvPicPr>
          <p:cNvPr id="69" name="Google Shape;69;p15"/>
          <p:cNvPicPr preferRelativeResize="0"/>
          <p:nvPr/>
        </p:nvPicPr>
        <p:blipFill>
          <a:blip r:embed="rId3">
            <a:alphaModFix/>
          </a:blip>
          <a:stretch>
            <a:fillRect/>
          </a:stretch>
        </p:blipFill>
        <p:spPr>
          <a:xfrm>
            <a:off x="387850" y="905275"/>
            <a:ext cx="3362848" cy="4238223"/>
          </a:xfrm>
          <a:prstGeom prst="rect">
            <a:avLst/>
          </a:prstGeom>
          <a:noFill/>
          <a:ln>
            <a:noFill/>
          </a:ln>
        </p:spPr>
      </p:pic>
      <p:pic>
        <p:nvPicPr>
          <p:cNvPr id="70" name="Google Shape;70;p15"/>
          <p:cNvPicPr preferRelativeResize="0"/>
          <p:nvPr/>
        </p:nvPicPr>
        <p:blipFill>
          <a:blip r:embed="rId4">
            <a:alphaModFix/>
          </a:blip>
          <a:stretch>
            <a:fillRect/>
          </a:stretch>
        </p:blipFill>
        <p:spPr>
          <a:xfrm>
            <a:off x="4572000" y="905278"/>
            <a:ext cx="3362848" cy="423822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ctrTitle"/>
          </p:nvPr>
        </p:nvSpPr>
        <p:spPr>
          <a:xfrm>
            <a:off x="311700" y="744575"/>
            <a:ext cx="8520600" cy="4395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2400">
                <a:solidFill>
                  <a:srgbClr val="222222"/>
                </a:solidFill>
              </a:rPr>
              <a:t>The goal </a:t>
            </a:r>
            <a:endParaRPr sz="2400"/>
          </a:p>
        </p:txBody>
      </p:sp>
      <p:sp>
        <p:nvSpPr>
          <p:cNvPr id="76" name="Google Shape;76;p16"/>
          <p:cNvSpPr txBox="1"/>
          <p:nvPr>
            <p:ph idx="1" type="subTitle"/>
          </p:nvPr>
        </p:nvSpPr>
        <p:spPr>
          <a:xfrm>
            <a:off x="311700" y="1484825"/>
            <a:ext cx="8520600" cy="1387800"/>
          </a:xfrm>
          <a:prstGeom prst="rect">
            <a:avLst/>
          </a:prstGeom>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rgbClr val="222222"/>
              </a:buClr>
              <a:buSzPts val="1800"/>
              <a:buChar char="●"/>
            </a:pPr>
            <a:r>
              <a:rPr lang="en" sz="1800">
                <a:solidFill>
                  <a:srgbClr val="222222"/>
                </a:solidFill>
              </a:rPr>
              <a:t>analyse</a:t>
            </a:r>
            <a:r>
              <a:rPr lang="en" sz="1800">
                <a:solidFill>
                  <a:srgbClr val="222222"/>
                </a:solidFill>
              </a:rPr>
              <a:t> how accessible are Calgary navigation sport events locations </a:t>
            </a:r>
            <a:endParaRPr sz="1800">
              <a:solidFill>
                <a:srgbClr val="222222"/>
              </a:solidFill>
            </a:endParaRPr>
          </a:p>
          <a:p>
            <a:pPr indent="-342900" lvl="0" marL="457200" rtl="0" algn="l">
              <a:lnSpc>
                <a:spcPct val="115000"/>
              </a:lnSpc>
              <a:spcBef>
                <a:spcPts val="0"/>
              </a:spcBef>
              <a:spcAft>
                <a:spcPts val="0"/>
              </a:spcAft>
              <a:buClr>
                <a:srgbClr val="222222"/>
              </a:buClr>
              <a:buSzPts val="1800"/>
              <a:buChar char="●"/>
            </a:pPr>
            <a:r>
              <a:rPr lang="en" sz="1800">
                <a:solidFill>
                  <a:srgbClr val="222222"/>
                </a:solidFill>
              </a:rPr>
              <a:t>for example from the campuses using public transit data</a:t>
            </a:r>
            <a:endParaRPr sz="1800">
              <a:solidFill>
                <a:srgbClr val="222222"/>
              </a:solidFill>
            </a:endParaRPr>
          </a:p>
          <a:p>
            <a:pPr indent="-342900" lvl="0" marL="457200" rtl="0" algn="l">
              <a:lnSpc>
                <a:spcPct val="115000"/>
              </a:lnSpc>
              <a:spcBef>
                <a:spcPts val="0"/>
              </a:spcBef>
              <a:spcAft>
                <a:spcPts val="0"/>
              </a:spcAft>
              <a:buClr>
                <a:srgbClr val="222222"/>
              </a:buClr>
              <a:buSzPts val="1800"/>
              <a:buChar char="●"/>
            </a:pPr>
            <a:r>
              <a:rPr lang="en" sz="1800">
                <a:solidFill>
                  <a:srgbClr val="222222"/>
                </a:solidFill>
              </a:rPr>
              <a:t>to support universities/colleges which may have a need for outdoor activities</a:t>
            </a:r>
            <a:endParaRPr sz="1800">
              <a:solidFill>
                <a:srgbClr val="222222"/>
              </a:solidFill>
            </a:endParaRPr>
          </a:p>
        </p:txBody>
      </p:sp>
      <p:sp>
        <p:nvSpPr>
          <p:cNvPr id="77" name="Google Shape;77;p16"/>
          <p:cNvSpPr txBox="1"/>
          <p:nvPr>
            <p:ph type="ctrTitle"/>
          </p:nvPr>
        </p:nvSpPr>
        <p:spPr>
          <a:xfrm>
            <a:off x="360225" y="2976650"/>
            <a:ext cx="8520600" cy="792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400"/>
              <a:t>Microproject </a:t>
            </a:r>
            <a:endParaRPr sz="2400"/>
          </a:p>
        </p:txBody>
      </p:sp>
      <p:sp>
        <p:nvSpPr>
          <p:cNvPr id="78" name="Google Shape;78;p16"/>
          <p:cNvSpPr txBox="1"/>
          <p:nvPr>
            <p:ph idx="1" type="subTitle"/>
          </p:nvPr>
        </p:nvSpPr>
        <p:spPr>
          <a:xfrm>
            <a:off x="360225" y="4011225"/>
            <a:ext cx="8520600" cy="7926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222222"/>
              </a:buClr>
              <a:buSzPts val="1800"/>
              <a:buChar char="●"/>
            </a:pPr>
            <a:r>
              <a:rPr lang="en" sz="1800">
                <a:solidFill>
                  <a:srgbClr val="222222"/>
                </a:solidFill>
              </a:rPr>
              <a:t>data skills to get insights from public datasets</a:t>
            </a:r>
            <a:endParaRPr sz="1800">
              <a:solidFill>
                <a:srgbClr val="222222"/>
              </a:solidFill>
            </a:endParaRPr>
          </a:p>
          <a:p>
            <a:pPr indent="-342900" lvl="0" marL="457200" rtl="0" algn="l">
              <a:lnSpc>
                <a:spcPct val="115000"/>
              </a:lnSpc>
              <a:spcBef>
                <a:spcPts val="0"/>
              </a:spcBef>
              <a:spcAft>
                <a:spcPts val="0"/>
              </a:spcAft>
              <a:buClr>
                <a:srgbClr val="222222"/>
              </a:buClr>
              <a:buSzPts val="1800"/>
              <a:buChar char="●"/>
            </a:pPr>
            <a:r>
              <a:rPr lang="en" sz="1800">
                <a:solidFill>
                  <a:srgbClr val="222222"/>
                </a:solidFill>
              </a:rPr>
              <a:t>1-3 people</a:t>
            </a:r>
            <a:endParaRPr sz="1800">
              <a:solidFill>
                <a:srgbClr val="222222"/>
              </a:solidFill>
            </a:endParaRPr>
          </a:p>
          <a:p>
            <a:pPr indent="0" lvl="0" marL="0" rtl="0" algn="ctr">
              <a:spcBef>
                <a:spcPts val="0"/>
              </a:spcBef>
              <a:spcAft>
                <a:spcPts val="0"/>
              </a:spcAft>
              <a:buNone/>
            </a:pPr>
            <a:r>
              <a:t/>
            </a:r>
            <a:endParaRPr/>
          </a:p>
        </p:txBody>
      </p:sp>
      <p:pic>
        <p:nvPicPr>
          <p:cNvPr id="79" name="Google Shape;79;p16"/>
          <p:cNvPicPr preferRelativeResize="0"/>
          <p:nvPr/>
        </p:nvPicPr>
        <p:blipFill>
          <a:blip r:embed="rId3">
            <a:alphaModFix/>
          </a:blip>
          <a:stretch>
            <a:fillRect/>
          </a:stretch>
        </p:blipFill>
        <p:spPr>
          <a:xfrm>
            <a:off x="5889075" y="363575"/>
            <a:ext cx="2943225" cy="381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ctrTitle"/>
          </p:nvPr>
        </p:nvSpPr>
        <p:spPr>
          <a:xfrm>
            <a:off x="4112225" y="1326300"/>
            <a:ext cx="4872600" cy="2052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6000"/>
              <a:t>Thank you!</a:t>
            </a:r>
            <a:endParaRPr sz="6000"/>
          </a:p>
        </p:txBody>
      </p:sp>
      <p:pic>
        <p:nvPicPr>
          <p:cNvPr id="85" name="Google Shape;85;p17"/>
          <p:cNvPicPr preferRelativeResize="0"/>
          <p:nvPr/>
        </p:nvPicPr>
        <p:blipFill>
          <a:blip r:embed="rId3">
            <a:alphaModFix/>
          </a:blip>
          <a:stretch>
            <a:fillRect/>
          </a:stretch>
        </p:blipFill>
        <p:spPr>
          <a:xfrm>
            <a:off x="0" y="0"/>
            <a:ext cx="3852365" cy="51434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